
<file path=[Content_Types].xml><?xml version="1.0" encoding="utf-8"?>
<Types xmlns="http://schemas.openxmlformats.org/package/2006/content-types">
  <Override PartName="/ppt/charts/colors1.xml" ContentType="application/vnd.ms-office.chartcolorstyle+xml"/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8"/>
  </p:notesMasterIdLst>
  <p:sldIdLst>
    <p:sldId id="270" r:id="rId2"/>
    <p:sldId id="258" r:id="rId3"/>
    <p:sldId id="271" r:id="rId4"/>
    <p:sldId id="260" r:id="rId5"/>
    <p:sldId id="261" r:id="rId6"/>
    <p:sldId id="263" r:id="rId7"/>
    <p:sldId id="264" r:id="rId8"/>
    <p:sldId id="273" r:id="rId9"/>
    <p:sldId id="266" r:id="rId10"/>
    <p:sldId id="265" r:id="rId11"/>
    <p:sldId id="275" r:id="rId12"/>
    <p:sldId id="274" r:id="rId13"/>
    <p:sldId id="267" r:id="rId14"/>
    <p:sldId id="272" r:id="rId15"/>
    <p:sldId id="268" r:id="rId16"/>
    <p:sldId id="26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ED83A"/>
    <a:srgbClr val="2B6BFB"/>
    <a:srgbClr val="DE6414"/>
    <a:srgbClr val="FD7116"/>
    <a:srgbClr val="FD6126"/>
    <a:srgbClr val="4DAC24"/>
    <a:srgbClr val="5FD72A"/>
    <a:srgbClr val="98F669"/>
    <a:srgbClr val="74F735"/>
    <a:srgbClr val="ED22BB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7656" autoAdjust="0"/>
    <p:restoredTop sz="94718" autoAdjust="0"/>
  </p:normalViewPr>
  <p:slideViewPr>
    <p:cSldViewPr snapToGrid="0" snapToObjects="1">
      <p:cViewPr varScale="1">
        <p:scale>
          <a:sx n="166" d="100"/>
          <a:sy n="166" d="100"/>
        </p:scale>
        <p:origin x="-600" y="-1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saskianieuwesteeg/Documents/tilburgg%202015/Tilburg%202016/Tilburg%202017/Stichting/financien/ALV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Blad1!$A$69:$A$77</c:f>
              <c:strCache>
                <c:ptCount val="9"/>
                <c:pt idx="0">
                  <c:v>Marketing, Promtie en communicatie (5%)</c:v>
                </c:pt>
                <c:pt idx="1">
                  <c:v>Hanging Baskets (5%)</c:v>
                </c:pt>
                <c:pt idx="2">
                  <c:v>Behoud en versterking leefbaarheid en aantrekkelijkheid (6%)</c:v>
                </c:pt>
                <c:pt idx="3">
                  <c:v>Gastheerschap en ondernemerschap (2%)</c:v>
                </c:pt>
                <c:pt idx="4">
                  <c:v>Stimuleren en faciliteren starters en nieuwkomers (31%)</c:v>
                </c:pt>
                <c:pt idx="5">
                  <c:v>Toekomstperspectief beide winkelgebieden (24%)</c:v>
                </c:pt>
                <c:pt idx="6">
                  <c:v>Fysieke maatregelen uitstraling panden (5%) </c:v>
                </c:pt>
                <c:pt idx="7">
                  <c:v>Parkeren en bereikbaarheid (1%)</c:v>
                </c:pt>
                <c:pt idx="8">
                  <c:v>Algemene kosten (21%)</c:v>
                </c:pt>
              </c:strCache>
            </c:strRef>
          </c:cat>
          <c:val>
            <c:numRef>
              <c:f>Blad1!$B$69:$B$77</c:f>
              <c:numCache>
                <c:formatCode>_-"$"* #,##0.00_-;\-"$"* #,##0.00_-;_-"$"* "-"??_-;_-@_-</c:formatCode>
                <c:ptCount val="9"/>
                <c:pt idx="0">
                  <c:v>8500.0</c:v>
                </c:pt>
                <c:pt idx="1">
                  <c:v>8500.0</c:v>
                </c:pt>
                <c:pt idx="2">
                  <c:v>10000.0</c:v>
                </c:pt>
                <c:pt idx="3">
                  <c:v>3200.0</c:v>
                </c:pt>
                <c:pt idx="4">
                  <c:v>54000.0</c:v>
                </c:pt>
                <c:pt idx="5">
                  <c:v>40000.0</c:v>
                </c:pt>
                <c:pt idx="6">
                  <c:v>8000.0</c:v>
                </c:pt>
                <c:pt idx="7">
                  <c:v>1500.0</c:v>
                </c:pt>
                <c:pt idx="8">
                  <c:v>36000.0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7"/>
        <c:txPr>
          <a:bodyPr/>
          <a:lstStyle/>
          <a:p>
            <a:pPr>
              <a:defRPr sz="1800" kern="1200" spc="0"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52987040682415"/>
          <c:y val="0.583904053659959"/>
          <c:w val="0.625275805878921"/>
          <c:h val="0.38091076115485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nl-NL" sz="1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EF58B-8937-0547-A0FB-319536B9D037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5B1D-DD65-7647-9C59-5041A11EC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8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1D66-8F05-F940-8D6C-A433F62B1ECD}" type="datetimeFigureOut">
              <a:rPr lang="nl-NL" smtClean="0"/>
              <a:pPr/>
              <a:t>1/15/18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AC0CB-FF44-2647-9CEC-86ECE79DEE0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26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2785" y="3592981"/>
            <a:ext cx="5151893" cy="3265019"/>
          </a:xfrm>
          <a:solidFill>
            <a:schemeClr val="accent2"/>
          </a:solidFill>
        </p:spPr>
        <p:txBody>
          <a:bodyPr vert="horz" anchor="t">
            <a:norm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Besterd</a:t>
            </a:r>
            <a:r>
              <a:rPr lang="nl-NL" b="1" dirty="0" smtClean="0">
                <a:solidFill>
                  <a:schemeClr val="bg1"/>
                </a:solidFill>
              </a:rPr>
              <a:t> in cijfers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17804" y="4194598"/>
            <a:ext cx="38799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NS-Plein, </a:t>
            </a:r>
            <a:r>
              <a:rPr lang="nl-NL" sz="2400" dirty="0" err="1" smtClean="0">
                <a:solidFill>
                  <a:srgbClr val="FFFFFF"/>
                </a:solidFill>
              </a:rPr>
              <a:t>Besterdring</a:t>
            </a:r>
            <a:r>
              <a:rPr lang="nl-NL" sz="2400" dirty="0" smtClean="0">
                <a:solidFill>
                  <a:srgbClr val="FFFFFF"/>
                </a:solidFill>
              </a:rPr>
              <a:t>, Molenbochtstraat, </a:t>
            </a:r>
            <a:r>
              <a:rPr lang="nl-NL" sz="2400" dirty="0" err="1" smtClean="0">
                <a:solidFill>
                  <a:srgbClr val="FFFFFF"/>
                </a:solidFill>
              </a:rPr>
              <a:t>Besterdplein</a:t>
            </a:r>
            <a:endParaRPr lang="nl-NL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115 ondernemers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107 eigenaren</a:t>
            </a:r>
          </a:p>
          <a:p>
            <a:pPr marL="285750" indent="-285750">
              <a:buFont typeface="Arial" charset="0"/>
              <a:buChar char="•"/>
            </a:pPr>
            <a:endParaRPr lang="nl-NL" sz="2400" b="1" dirty="0" smtClean="0"/>
          </a:p>
          <a:p>
            <a:pPr marL="285750" indent="-285750">
              <a:buFont typeface="Arial" charset="0"/>
              <a:buChar char="•"/>
            </a:pPr>
            <a:endParaRPr lang="nl-NL" sz="24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26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402785" y="4857440"/>
            <a:ext cx="5296795" cy="2000559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609449" y="5007849"/>
            <a:ext cx="4936874" cy="99721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err="1" smtClean="0">
                <a:solidFill>
                  <a:srgbClr val="FFFFFF"/>
                </a:solidFill>
              </a:rPr>
              <a:t>Hanging</a:t>
            </a:r>
            <a:r>
              <a:rPr lang="nl-NL" sz="2400" b="1" dirty="0" smtClean="0">
                <a:solidFill>
                  <a:srgbClr val="FFFFFF"/>
                </a:solidFill>
              </a:rPr>
              <a:t> Baskets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5356050"/>
            <a:ext cx="493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dirty="0" err="1" smtClean="0">
                <a:solidFill>
                  <a:srgbClr val="FFFFFF"/>
                </a:solidFill>
              </a:rPr>
              <a:t>Hanging</a:t>
            </a:r>
            <a:r>
              <a:rPr lang="nl-NL" sz="1600" dirty="0" smtClean="0">
                <a:solidFill>
                  <a:srgbClr val="FFFFFF"/>
                </a:solidFill>
              </a:rPr>
              <a:t> Baskets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Verbeteren van het Onderhoudsniveau van de straat. Nu niveau C, voorstel naar niveau A (binnenstad). Aanvraag loopt.</a:t>
            </a:r>
            <a:endParaRPr 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8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402785" y="2175110"/>
            <a:ext cx="5296795" cy="4682890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7804" y="2405237"/>
            <a:ext cx="4936874" cy="997218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Behoud en versterking leefbaarheid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hthoek 4"/>
          <p:cNvSpPr/>
          <p:nvPr/>
        </p:nvSpPr>
        <p:spPr>
          <a:xfrm>
            <a:off x="1617804" y="3189374"/>
            <a:ext cx="493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rgbClr val="FFFFFF"/>
                </a:solidFill>
              </a:rPr>
              <a:t>Samenwerken </a:t>
            </a:r>
            <a:r>
              <a:rPr lang="nl-NL" sz="1600" dirty="0" smtClean="0">
                <a:solidFill>
                  <a:srgbClr val="FFFFFF"/>
                </a:solidFill>
              </a:rPr>
              <a:t>met de deelgebieden van de binnenstad: NS- Plein en </a:t>
            </a:r>
            <a:r>
              <a:rPr lang="nl-NL" sz="1600" dirty="0" err="1" smtClean="0">
                <a:solidFill>
                  <a:srgbClr val="FFFFFF"/>
                </a:solidFill>
              </a:rPr>
              <a:t>Besterdring</a:t>
            </a:r>
            <a:r>
              <a:rPr lang="nl-NL" sz="1600" dirty="0" smtClean="0">
                <a:solidFill>
                  <a:srgbClr val="FFFFFF"/>
                </a:solidFill>
              </a:rPr>
              <a:t> proberen beter te verbinden met de binnenstad. Nog geen projecten. Suggesties welkom.</a:t>
            </a:r>
          </a:p>
          <a:p>
            <a:r>
              <a:rPr lang="nl-NL" sz="1600" b="1" dirty="0" smtClean="0">
                <a:solidFill>
                  <a:srgbClr val="FFFFFF"/>
                </a:solidFill>
              </a:rPr>
              <a:t>	</a:t>
            </a:r>
          </a:p>
          <a:p>
            <a:r>
              <a:rPr lang="nl-NL" sz="1600" b="1" dirty="0" err="1" smtClean="0">
                <a:solidFill>
                  <a:srgbClr val="FFFFFF"/>
                </a:solidFill>
              </a:rPr>
              <a:t>Korvel</a:t>
            </a:r>
            <a:r>
              <a:rPr lang="nl-NL" sz="1600" b="1" dirty="0" smtClean="0">
                <a:solidFill>
                  <a:srgbClr val="FFFFFF"/>
                </a:solidFill>
              </a:rPr>
              <a:t> ontsluit groen </a:t>
            </a:r>
            <a:r>
              <a:rPr lang="nl-NL" sz="1600" dirty="0" smtClean="0">
                <a:solidFill>
                  <a:srgbClr val="FFFFFF"/>
                </a:solidFill>
              </a:rPr>
              <a:t>rondom de straat en maakt een looproute van Gogh </a:t>
            </a:r>
            <a:r>
              <a:rPr lang="nl-NL" sz="1600" dirty="0" err="1" smtClean="0">
                <a:solidFill>
                  <a:srgbClr val="FFFFFF"/>
                </a:solidFill>
              </a:rPr>
              <a:t>St.</a:t>
            </a:r>
            <a:r>
              <a:rPr lang="nl-NL" sz="1600" dirty="0" smtClean="0">
                <a:solidFill>
                  <a:srgbClr val="FFFFFF"/>
                </a:solidFill>
              </a:rPr>
              <a:t> </a:t>
            </a:r>
            <a:r>
              <a:rPr lang="nl-NL" sz="1600" dirty="0" err="1" smtClean="0">
                <a:solidFill>
                  <a:srgbClr val="FFFFFF"/>
                </a:solidFill>
              </a:rPr>
              <a:t>Annaplein</a:t>
            </a:r>
            <a:r>
              <a:rPr lang="nl-NL" sz="1600" dirty="0" smtClean="0">
                <a:solidFill>
                  <a:srgbClr val="FFFFFF"/>
                </a:solidFill>
              </a:rPr>
              <a:t> via Schouwburgring naar tekenlokaal.</a:t>
            </a:r>
          </a:p>
          <a:p>
            <a:endParaRPr lang="nl-NL" sz="1600" b="1" dirty="0" smtClean="0">
              <a:solidFill>
                <a:srgbClr val="FFFFFF"/>
              </a:solidFill>
            </a:endParaRPr>
          </a:p>
          <a:p>
            <a:r>
              <a:rPr lang="nl-NL" sz="1600" b="1" dirty="0" err="1" smtClean="0">
                <a:solidFill>
                  <a:srgbClr val="FFFFFF"/>
                </a:solidFill>
              </a:rPr>
              <a:t>Beeldkwaliteitsplan</a:t>
            </a:r>
            <a:r>
              <a:rPr lang="nl-NL" sz="1600" b="1" dirty="0" smtClean="0">
                <a:solidFill>
                  <a:srgbClr val="FFFFFF"/>
                </a:solidFill>
              </a:rPr>
              <a:t> voor de panden op de </a:t>
            </a:r>
            <a:r>
              <a:rPr lang="nl-NL" sz="1600" b="1" dirty="0" err="1" smtClean="0">
                <a:solidFill>
                  <a:srgbClr val="FFFFFF"/>
                </a:solidFill>
              </a:rPr>
              <a:t>Besterd</a:t>
            </a:r>
            <a:r>
              <a:rPr lang="nl-NL" sz="1600" b="1" dirty="0" smtClean="0">
                <a:solidFill>
                  <a:srgbClr val="FFFFFF"/>
                </a:solidFill>
              </a:rPr>
              <a:t>: </a:t>
            </a:r>
            <a:r>
              <a:rPr lang="nl-NL" sz="1600" dirty="0" smtClean="0">
                <a:solidFill>
                  <a:srgbClr val="FFFFFF"/>
                </a:solidFill>
              </a:rPr>
              <a:t>wordt gepresenteerd bij de eigenaren.</a:t>
            </a:r>
          </a:p>
          <a:p>
            <a:r>
              <a:rPr lang="nl-NL" sz="1600" dirty="0" smtClean="0">
                <a:solidFill>
                  <a:srgbClr val="FFFFFF"/>
                </a:solidFill>
              </a:rPr>
              <a:t>Doel van het plan is om eigenaren te helpen bij de uitstraling van de individuele panden en om meer sfeer en uitstraling te creëren in de straat. </a:t>
            </a:r>
            <a:endParaRPr 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20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3634761"/>
            <a:ext cx="5296795" cy="3223240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17804" y="3907970"/>
            <a:ext cx="4936874" cy="997218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Gastheerschap en ondernemerschap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5055596"/>
            <a:ext cx="493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 Linten café tweemaandelijkse borrel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 Linten café kennisbijeenkomst (bijeenkomst bij </a:t>
            </a:r>
            <a:r>
              <a:rPr lang="nl-NL" sz="1600" b="1" dirty="0" err="1" smtClean="0">
                <a:solidFill>
                  <a:schemeClr val="bg1"/>
                </a:solidFill>
              </a:rPr>
              <a:t>Rabo</a:t>
            </a:r>
            <a:r>
              <a:rPr lang="nl-NL" sz="1600" b="1" dirty="0" smtClean="0">
                <a:solidFill>
                  <a:schemeClr val="bg1"/>
                </a:solidFill>
              </a:rPr>
              <a:t> en </a:t>
            </a:r>
            <a:r>
              <a:rPr lang="nl-NL" sz="1600" b="1" dirty="0" err="1" smtClean="0">
                <a:solidFill>
                  <a:schemeClr val="bg1"/>
                </a:solidFill>
              </a:rPr>
              <a:t>Boerke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 err="1" smtClean="0">
                <a:solidFill>
                  <a:schemeClr val="bg1"/>
                </a:solidFill>
              </a:rPr>
              <a:t>Mutsaers</a:t>
            </a:r>
            <a:r>
              <a:rPr lang="nl-NL" sz="1600" b="1" dirty="0" smtClean="0">
                <a:solidFill>
                  <a:schemeClr val="bg1"/>
                </a:solidFill>
              </a:rPr>
              <a:t>, presentatie definitieve profiel </a:t>
            </a:r>
            <a:r>
              <a:rPr lang="nl-NL" sz="1600" b="1" dirty="0" err="1" smtClean="0">
                <a:solidFill>
                  <a:schemeClr val="bg1"/>
                </a:solidFill>
              </a:rPr>
              <a:t>Besterd</a:t>
            </a:r>
            <a:r>
              <a:rPr lang="nl-NL" sz="1600" b="1" dirty="0" smtClean="0">
                <a:solidFill>
                  <a:schemeClr val="bg1"/>
                </a:solidFill>
              </a:rPr>
              <a:t> tijdens Nieuwjaarsborrel)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 Linten café ALV ( 2 maal) 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71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1980318"/>
            <a:ext cx="5296795" cy="4877682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17804" y="2203182"/>
            <a:ext cx="4936874" cy="99721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Stimuleren en faciliteren (startende) ondernemers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3300530"/>
            <a:ext cx="49368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</a:rPr>
              <a:t>Flexwerken</a:t>
            </a:r>
            <a:r>
              <a:rPr lang="en-US" sz="1600" dirty="0" smtClean="0">
                <a:solidFill>
                  <a:schemeClr val="bg1"/>
                </a:solidFill>
              </a:rPr>
              <a:t> in </a:t>
            </a:r>
            <a:r>
              <a:rPr lang="en-US" sz="1600" dirty="0" err="1" smtClean="0">
                <a:solidFill>
                  <a:schemeClr val="bg1"/>
                </a:solidFill>
              </a:rPr>
              <a:t>een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leegstaand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pand</a:t>
            </a:r>
            <a:r>
              <a:rPr lang="en-US" sz="1600" dirty="0" smtClean="0">
                <a:solidFill>
                  <a:schemeClr val="bg1"/>
                </a:solidFill>
              </a:rPr>
              <a:t> op de </a:t>
            </a:r>
            <a:r>
              <a:rPr lang="en-US" sz="1600" dirty="0" err="1" smtClean="0">
                <a:solidFill>
                  <a:schemeClr val="bg1"/>
                </a:solidFill>
              </a:rPr>
              <a:t>Besterd</a:t>
            </a:r>
            <a:endParaRPr lang="nl-NL" sz="1600" dirty="0" smtClean="0">
              <a:solidFill>
                <a:schemeClr val="bg1"/>
              </a:solidFill>
            </a:endParaRPr>
          </a:p>
          <a:p>
            <a:endParaRPr lang="nl-NL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De meest duurzame winkelstraat van Tilburg? </a:t>
            </a:r>
            <a:r>
              <a:rPr lang="nl-NL" sz="1600" dirty="0" smtClean="0">
                <a:solidFill>
                  <a:schemeClr val="bg1"/>
                </a:solidFill>
              </a:rPr>
              <a:t>Eerste stap: </a:t>
            </a:r>
            <a:r>
              <a:rPr lang="nl-NL" sz="1600" dirty="0" err="1" smtClean="0">
                <a:solidFill>
                  <a:schemeClr val="bg1"/>
                </a:solidFill>
              </a:rPr>
              <a:t>quick</a:t>
            </a:r>
            <a:r>
              <a:rPr lang="nl-NL" sz="1600" dirty="0" smtClean="0">
                <a:solidFill>
                  <a:schemeClr val="bg1"/>
                </a:solidFill>
              </a:rPr>
              <a:t> scan bij 70 ondernemers op de linten om bespaarmaatregelen voor de korte termijn (5 jaar) in beeld te brengen.  Met een vervolgtraject om te helpen deze maatregelen uit te voeren.</a:t>
            </a:r>
          </a:p>
          <a:p>
            <a:endParaRPr lang="nl-NL" sz="1600" dirty="0" smtClean="0">
              <a:solidFill>
                <a:schemeClr val="bg1"/>
              </a:solidFill>
            </a:endParaRPr>
          </a:p>
          <a:p>
            <a:r>
              <a:rPr lang="nl-NL" sz="1600" dirty="0" smtClean="0">
                <a:solidFill>
                  <a:schemeClr val="bg1"/>
                </a:solidFill>
              </a:rPr>
              <a:t>Voor de liefhebbers is ook een uitgebreide scan mogelijk waarin lange termijn maatregelen worden benoemd.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0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402785" y="3537138"/>
            <a:ext cx="5296795" cy="3320862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617804" y="3767265"/>
            <a:ext cx="4936874" cy="997218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err="1" smtClean="0">
                <a:solidFill>
                  <a:srgbClr val="FFFFFF"/>
                </a:solidFill>
              </a:rPr>
              <a:t>Flexplekken</a:t>
            </a:r>
            <a:r>
              <a:rPr lang="nl-NL" sz="2400" b="1" dirty="0" smtClean="0">
                <a:solidFill>
                  <a:srgbClr val="FFFFFF"/>
                </a:solidFill>
              </a:rPr>
              <a:t> op de </a:t>
            </a:r>
            <a:r>
              <a:rPr lang="nl-NL" sz="2400" b="1" dirty="0" err="1" smtClean="0">
                <a:solidFill>
                  <a:srgbClr val="FFFFFF"/>
                </a:solidFill>
              </a:rPr>
              <a:t>Besterd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17804" y="4551402"/>
            <a:ext cx="4936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Nog niets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1153097"/>
            <a:ext cx="6409118" cy="5704903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17804" y="1437193"/>
            <a:ext cx="4936874" cy="99721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Toekomstperspectief beide winkelgebieden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3" y="2256058"/>
            <a:ext cx="5926741" cy="52629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Integraal Meerjarenplan </a:t>
            </a:r>
            <a:r>
              <a:rPr lang="nl-NL" sz="1600" dirty="0" err="1" smtClean="0">
                <a:solidFill>
                  <a:srgbClr val="FFFFFF"/>
                </a:solidFill>
              </a:rPr>
              <a:t>Korvel</a:t>
            </a:r>
            <a:r>
              <a:rPr lang="nl-NL" sz="1600" dirty="0" smtClean="0">
                <a:solidFill>
                  <a:srgbClr val="FFFFFF"/>
                </a:solidFill>
              </a:rPr>
              <a:t> en </a:t>
            </a:r>
            <a:r>
              <a:rPr lang="nl-NL" sz="1600" dirty="0" err="1" smtClean="0">
                <a:solidFill>
                  <a:srgbClr val="FFFFFF"/>
                </a:solidFill>
              </a:rPr>
              <a:t>Besterd</a:t>
            </a:r>
            <a:r>
              <a:rPr lang="nl-NL" sz="1600" dirty="0" smtClean="0">
                <a:solidFill>
                  <a:srgbClr val="FFFFFF"/>
                </a:solidFill>
              </a:rPr>
              <a:t>: Eerste stap gezet met de bijeenkomsten bij </a:t>
            </a:r>
            <a:r>
              <a:rPr lang="nl-NL" sz="1600" dirty="0" err="1" smtClean="0">
                <a:solidFill>
                  <a:srgbClr val="FFFFFF"/>
                </a:solidFill>
              </a:rPr>
              <a:t>Rabo</a:t>
            </a:r>
            <a:r>
              <a:rPr lang="nl-NL" sz="1600" dirty="0" smtClean="0">
                <a:solidFill>
                  <a:srgbClr val="FFFFFF"/>
                </a:solidFill>
              </a:rPr>
              <a:t> en </a:t>
            </a:r>
            <a:r>
              <a:rPr lang="nl-NL" sz="1600" dirty="0" err="1" smtClean="0">
                <a:solidFill>
                  <a:srgbClr val="FFFFFF"/>
                </a:solidFill>
              </a:rPr>
              <a:t>Boerke</a:t>
            </a:r>
            <a:r>
              <a:rPr lang="nl-NL" sz="1600" dirty="0" smtClean="0">
                <a:solidFill>
                  <a:srgbClr val="FFFFFF"/>
                </a:solidFill>
              </a:rPr>
              <a:t>. Wordt in januari uitgewerkt tot een Meerjarenplan voor eigenaren en ondernemers. </a:t>
            </a:r>
          </a:p>
          <a:p>
            <a:endParaRPr lang="nl-NL" sz="1600" b="1" dirty="0" smtClean="0">
              <a:solidFill>
                <a:srgbClr val="FFFFFF"/>
              </a:solidFill>
            </a:endParaRPr>
          </a:p>
          <a:p>
            <a:r>
              <a:rPr lang="nl-NL" sz="1600" b="1" dirty="0" smtClean="0">
                <a:solidFill>
                  <a:srgbClr val="FFFFFF"/>
                </a:solidFill>
              </a:rPr>
              <a:t>Hulp nieuwe ondernemers en eigenaren (allemaal online op de website)</a:t>
            </a:r>
          </a:p>
          <a:p>
            <a:pPr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     </a:t>
            </a:r>
            <a:r>
              <a:rPr lang="nl-NL" sz="1600" dirty="0" err="1" smtClean="0">
                <a:solidFill>
                  <a:srgbClr val="FFFFFF"/>
                </a:solidFill>
              </a:rPr>
              <a:t>Starterspakket</a:t>
            </a:r>
            <a:r>
              <a:rPr lang="nl-NL" sz="1600" dirty="0" smtClean="0">
                <a:solidFill>
                  <a:srgbClr val="FFFFFF"/>
                </a:solidFill>
              </a:rPr>
              <a:t> </a:t>
            </a:r>
            <a:endParaRPr lang="nl-NL" sz="1600" b="1" dirty="0" smtClean="0">
              <a:solidFill>
                <a:srgbClr val="FFFFFF"/>
              </a:solidFill>
            </a:endParaRPr>
          </a:p>
          <a:p>
            <a:r>
              <a:rPr lang="nl-NL" sz="1600" b="1" dirty="0" smtClean="0">
                <a:solidFill>
                  <a:srgbClr val="FFFFFF"/>
                </a:solidFill>
              </a:rPr>
              <a:t>Vestigingslocatie</a:t>
            </a:r>
          </a:p>
          <a:p>
            <a:pPr marL="342900" indent="-342900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Locatiescan (geef je branche en KvK geeft inzicht in     gebied, branchering, opleidingsniveau, bestedingsniveau, leeftijdsopbouw </a:t>
            </a:r>
            <a:r>
              <a:rPr lang="nl-NL" sz="1600" dirty="0" err="1" smtClean="0">
                <a:solidFill>
                  <a:srgbClr val="FFFFFF"/>
                </a:solidFill>
              </a:rPr>
              <a:t>etc</a:t>
            </a:r>
            <a:r>
              <a:rPr lang="nl-NL" sz="16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     Pandenbank: alle huur- kooppanden bij elkaar op 1 site.</a:t>
            </a:r>
            <a:endParaRPr lang="nl-NL" sz="1600" b="1" dirty="0" smtClean="0">
              <a:solidFill>
                <a:srgbClr val="FFFFFF"/>
              </a:solidFill>
            </a:endParaRPr>
          </a:p>
          <a:p>
            <a:r>
              <a:rPr lang="nl-NL" sz="1600" b="1" dirty="0" smtClean="0">
                <a:solidFill>
                  <a:srgbClr val="FFFFFF"/>
                </a:solidFill>
              </a:rPr>
              <a:t>Ondernemersplan</a:t>
            </a:r>
          </a:p>
          <a:p>
            <a:pPr marL="342900" indent="-342900">
              <a:buFont typeface="Arial"/>
              <a:buChar char="•"/>
            </a:pPr>
            <a:r>
              <a:rPr lang="nl-NL" sz="1600" dirty="0" err="1" smtClean="0">
                <a:solidFill>
                  <a:srgbClr val="FFFFFF"/>
                </a:solidFill>
              </a:rPr>
              <a:t>Quick</a:t>
            </a:r>
            <a:r>
              <a:rPr lang="nl-NL" sz="1600" dirty="0" smtClean="0">
                <a:solidFill>
                  <a:srgbClr val="FFFFFF"/>
                </a:solidFill>
              </a:rPr>
              <a:t> scan (</a:t>
            </a:r>
          </a:p>
          <a:p>
            <a:pPr marL="342900" indent="-342900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Mentorteam (ondernemers en eigenaren stellen hun </a:t>
            </a:r>
            <a:r>
              <a:rPr lang="nl-NL" sz="1600" dirty="0" err="1" smtClean="0">
                <a:solidFill>
                  <a:srgbClr val="FFFFFF"/>
                </a:solidFill>
              </a:rPr>
              <a:t>ex-pertise</a:t>
            </a:r>
            <a:r>
              <a:rPr lang="nl-NL" sz="1600" dirty="0" smtClean="0">
                <a:solidFill>
                  <a:srgbClr val="FFFFFF"/>
                </a:solidFill>
              </a:rPr>
              <a:t> beschikbaar voor (startende) ondernemers, Website, marketing, boekhouden, promotie, evenementen </a:t>
            </a:r>
            <a:r>
              <a:rPr lang="nl-NL" sz="1600" dirty="0" err="1" smtClean="0">
                <a:solidFill>
                  <a:srgbClr val="FFFFFF"/>
                </a:solidFill>
              </a:rPr>
              <a:t>etc.</a:t>
            </a:r>
            <a:endParaRPr lang="nl-NL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nl-NL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nl-NL" sz="1600" dirty="0" smtClean="0">
              <a:solidFill>
                <a:srgbClr val="FFFFFF"/>
              </a:solidFill>
            </a:endParaRPr>
          </a:p>
          <a:p>
            <a:r>
              <a:rPr lang="nl-NL" sz="1600" dirty="0" smtClean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6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402785" y="5173133"/>
            <a:ext cx="5296795" cy="1684868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7804" y="5173133"/>
            <a:ext cx="4936874" cy="836352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Algemene activiteiten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hthoek 4"/>
          <p:cNvSpPr/>
          <p:nvPr/>
        </p:nvSpPr>
        <p:spPr>
          <a:xfrm>
            <a:off x="1617804" y="5892800"/>
            <a:ext cx="493687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rgbClr val="FFFFFF"/>
                </a:solidFill>
              </a:rPr>
              <a:t>Bankkosten, boekhouding, vergaderkosten, drukwerk, Lintenmanager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31259" y="2559259"/>
            <a:ext cx="5406179" cy="3970318"/>
          </a:xfrm>
          <a:prstGeom prst="rect">
            <a:avLst/>
          </a:prstGeom>
          <a:solidFill>
            <a:srgbClr val="2B6BFB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FF"/>
                </a:solidFill>
              </a:rPr>
              <a:t>Stichting Tilburgse Linten </a:t>
            </a:r>
            <a:r>
              <a:rPr lang="nl-NL" b="1" dirty="0" err="1" smtClean="0">
                <a:solidFill>
                  <a:srgbClr val="FFFFFF"/>
                </a:solidFill>
              </a:rPr>
              <a:t>Korvel</a:t>
            </a:r>
            <a:r>
              <a:rPr lang="nl-NL" b="1" dirty="0" smtClean="0">
                <a:solidFill>
                  <a:srgbClr val="FFFFFF"/>
                </a:solidFill>
              </a:rPr>
              <a:t> Besterd</a:t>
            </a:r>
          </a:p>
          <a:p>
            <a:r>
              <a:rPr lang="nl-NL" dirty="0" smtClean="0"/>
              <a:t>Raad van Toezicht</a:t>
            </a:r>
          </a:p>
          <a:p>
            <a:r>
              <a:rPr lang="nl-NL" dirty="0" smtClean="0"/>
              <a:t>Voorzitter: Ron van Gestel</a:t>
            </a:r>
          </a:p>
          <a:p>
            <a:r>
              <a:rPr lang="nl-NL" dirty="0" smtClean="0"/>
              <a:t>Secretaris: Arno van Kerkhoven</a:t>
            </a:r>
          </a:p>
          <a:p>
            <a:r>
              <a:rPr lang="nl-NL" dirty="0" smtClean="0"/>
              <a:t>Penningmeester: Toine van Gastel</a:t>
            </a:r>
          </a:p>
          <a:p>
            <a:endParaRPr lang="nl-NL" dirty="0"/>
          </a:p>
          <a:p>
            <a:r>
              <a:rPr lang="nl-NL" dirty="0" smtClean="0"/>
              <a:t>Stichtingsbestuur:</a:t>
            </a:r>
          </a:p>
          <a:p>
            <a:r>
              <a:rPr lang="nl-NL" dirty="0" smtClean="0"/>
              <a:t>Voorzitter: Jan Aartsen</a:t>
            </a:r>
          </a:p>
          <a:p>
            <a:r>
              <a:rPr lang="nl-NL" dirty="0" smtClean="0"/>
              <a:t>Secretaris: Berrie Peek</a:t>
            </a:r>
          </a:p>
          <a:p>
            <a:r>
              <a:rPr lang="nl-NL" dirty="0" smtClean="0"/>
              <a:t>Penningmeester: Frank Jacobs</a:t>
            </a:r>
          </a:p>
          <a:p>
            <a:r>
              <a:rPr lang="nl-NL" dirty="0" smtClean="0"/>
              <a:t>Bestuurders: </a:t>
            </a:r>
            <a:r>
              <a:rPr lang="nl-NL" dirty="0" err="1" smtClean="0"/>
              <a:t>Peerke</a:t>
            </a:r>
            <a:r>
              <a:rPr lang="nl-NL" dirty="0" smtClean="0"/>
              <a:t> Hessels, Bas van Tilburg , Hans van Berkel, Henk de Graaf</a:t>
            </a:r>
          </a:p>
          <a:p>
            <a:endParaRPr lang="nl-NL" dirty="0"/>
          </a:p>
          <a:p>
            <a:r>
              <a:rPr lang="nl-NL" dirty="0" smtClean="0"/>
              <a:t>Lintenmanager: Saskia Nieuwesteeg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61086" y="5052249"/>
            <a:ext cx="3919769" cy="147732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FF"/>
                </a:solidFill>
              </a:rPr>
              <a:t>Stichting BIZ </a:t>
            </a:r>
            <a:r>
              <a:rPr lang="nl-NL" b="1" dirty="0" err="1" smtClean="0">
                <a:solidFill>
                  <a:srgbClr val="FFFFFF"/>
                </a:solidFill>
              </a:rPr>
              <a:t>Korvel</a:t>
            </a:r>
            <a:endParaRPr lang="nl-NL" b="1" dirty="0" smtClean="0">
              <a:solidFill>
                <a:srgbClr val="FFFFFF"/>
              </a:solidFill>
            </a:endParaRPr>
          </a:p>
          <a:p>
            <a:r>
              <a:rPr lang="nl-NL" dirty="0" smtClean="0"/>
              <a:t>Eigenarenfonds € 30.000</a:t>
            </a:r>
          </a:p>
          <a:p>
            <a:r>
              <a:rPr lang="nl-NL" dirty="0" smtClean="0"/>
              <a:t>Voorzitter: Bas van Tilburg</a:t>
            </a:r>
          </a:p>
          <a:p>
            <a:r>
              <a:rPr lang="nl-NL" dirty="0" smtClean="0"/>
              <a:t>Secretaris: Sander Pijnenburg</a:t>
            </a:r>
          </a:p>
          <a:p>
            <a:r>
              <a:rPr lang="nl-NL" dirty="0" smtClean="0"/>
              <a:t>Penningmeester: Toine van Gastel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961086" y="2559259"/>
            <a:ext cx="3919769" cy="1477328"/>
          </a:xfrm>
          <a:prstGeom prst="rect">
            <a:avLst/>
          </a:prstGeom>
          <a:solidFill>
            <a:srgbClr val="6ED83A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FF"/>
                </a:solidFill>
              </a:rPr>
              <a:t>Stichting BIZ Besterd</a:t>
            </a:r>
          </a:p>
          <a:p>
            <a:r>
              <a:rPr lang="nl-NL" dirty="0" smtClean="0"/>
              <a:t>Eigenarenfonds € 30.000</a:t>
            </a:r>
          </a:p>
          <a:p>
            <a:r>
              <a:rPr lang="nl-NL" dirty="0" smtClean="0"/>
              <a:t>Voorzitter: Henk de Graaf</a:t>
            </a:r>
          </a:p>
          <a:p>
            <a:r>
              <a:rPr lang="nl-NL" dirty="0" smtClean="0"/>
              <a:t>Secretaris: Marcel Jans</a:t>
            </a:r>
          </a:p>
          <a:p>
            <a:r>
              <a:rPr lang="nl-NL" dirty="0" smtClean="0"/>
              <a:t>Penningmeester: Hans van Berkel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31259" y="217250"/>
            <a:ext cx="5074920" cy="1846659"/>
          </a:xfrm>
          <a:prstGeom prst="rect">
            <a:avLst/>
          </a:prstGeom>
          <a:solidFill>
            <a:srgbClr val="DE6414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FF"/>
                </a:solidFill>
              </a:rPr>
              <a:t>Ondernemersvereniging </a:t>
            </a:r>
            <a:r>
              <a:rPr lang="nl-NL" b="1" dirty="0" err="1" smtClean="0">
                <a:solidFill>
                  <a:srgbClr val="FFFFFF"/>
                </a:solidFill>
              </a:rPr>
              <a:t>Korvel</a:t>
            </a:r>
            <a:r>
              <a:rPr lang="nl-NL" b="1" dirty="0" smtClean="0">
                <a:solidFill>
                  <a:srgbClr val="FFFFFF"/>
                </a:solidFill>
              </a:rPr>
              <a:t> Vooruit </a:t>
            </a:r>
          </a:p>
          <a:p>
            <a:r>
              <a:rPr lang="nl-NL" sz="1600" dirty="0" smtClean="0"/>
              <a:t>Ondernemersfonds: € 35.000,-</a:t>
            </a:r>
          </a:p>
          <a:p>
            <a:r>
              <a:rPr lang="nl-NL" sz="1600" dirty="0" smtClean="0"/>
              <a:t>Voorzitter: </a:t>
            </a:r>
            <a:r>
              <a:rPr lang="nl-NL" sz="1600" dirty="0" err="1" smtClean="0"/>
              <a:t>Peerke</a:t>
            </a:r>
            <a:r>
              <a:rPr lang="nl-NL" sz="1600" dirty="0" smtClean="0"/>
              <a:t> Hessels</a:t>
            </a:r>
          </a:p>
          <a:p>
            <a:r>
              <a:rPr lang="nl-NL" sz="1600" dirty="0" smtClean="0"/>
              <a:t>Secretaris: Vacant</a:t>
            </a:r>
          </a:p>
          <a:p>
            <a:r>
              <a:rPr lang="nl-NL" sz="1600" dirty="0" smtClean="0"/>
              <a:t>Penningmeester: Toine van Gastel</a:t>
            </a:r>
          </a:p>
          <a:p>
            <a:r>
              <a:rPr lang="nl-NL" sz="1600" dirty="0" smtClean="0"/>
              <a:t>Bestuurders: Wesley </a:t>
            </a:r>
            <a:r>
              <a:rPr lang="nl-NL" sz="1600" dirty="0" err="1" smtClean="0"/>
              <a:t>Raghoebar</a:t>
            </a:r>
            <a:r>
              <a:rPr lang="nl-NL" sz="1600" dirty="0" smtClean="0"/>
              <a:t>, Jaap de Groot, Esther van den Hoek, vacant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592076" y="217250"/>
            <a:ext cx="5288779" cy="1846659"/>
          </a:xfrm>
          <a:prstGeom prst="rect">
            <a:avLst/>
          </a:prstGeom>
          <a:solidFill>
            <a:srgbClr val="4DAC24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FF"/>
                </a:solidFill>
              </a:rPr>
              <a:t>Ondernemersvereniging Besterd</a:t>
            </a:r>
          </a:p>
          <a:p>
            <a:r>
              <a:rPr lang="nl-NL" sz="1600" dirty="0" smtClean="0"/>
              <a:t>Ondernemersfonds: € 35.000,-</a:t>
            </a:r>
          </a:p>
          <a:p>
            <a:r>
              <a:rPr lang="nl-NL" sz="1600" dirty="0" smtClean="0"/>
              <a:t>Voorzitter: Berrie Peek</a:t>
            </a:r>
          </a:p>
          <a:p>
            <a:r>
              <a:rPr lang="nl-NL" sz="1600" dirty="0" smtClean="0"/>
              <a:t>Secretaris: Joost de Beer</a:t>
            </a:r>
          </a:p>
          <a:p>
            <a:r>
              <a:rPr lang="nl-NL" sz="1600" dirty="0" smtClean="0"/>
              <a:t>Penningmeester: Hans van Berkel</a:t>
            </a:r>
          </a:p>
          <a:p>
            <a:r>
              <a:rPr lang="nl-NL" sz="1600" dirty="0" smtClean="0"/>
              <a:t>Bestuurders: Arno van Kerckhoven, Peter de Jongh, Dennis van </a:t>
            </a:r>
            <a:r>
              <a:rPr lang="nl-NL" sz="1600" dirty="0" err="1" smtClean="0"/>
              <a:t>Ginhoven</a:t>
            </a:r>
            <a:r>
              <a:rPr lang="nl-NL" sz="1600" dirty="0" smtClean="0"/>
              <a:t> , Bart van den Elsen</a:t>
            </a:r>
          </a:p>
        </p:txBody>
      </p:sp>
      <p:sp>
        <p:nvSpPr>
          <p:cNvPr id="8" name="Pijl rechts 7"/>
          <p:cNvSpPr/>
          <p:nvPr/>
        </p:nvSpPr>
        <p:spPr>
          <a:xfrm>
            <a:off x="6294120" y="2991366"/>
            <a:ext cx="1082040" cy="484632"/>
          </a:xfrm>
          <a:prstGeom prst="leftArrow">
            <a:avLst/>
          </a:prstGeom>
          <a:solidFill>
            <a:srgbClr val="2B6B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€€€</a:t>
            </a:r>
            <a:endParaRPr lang="nl-NL" dirty="0"/>
          </a:p>
        </p:txBody>
      </p:sp>
      <p:sp>
        <p:nvSpPr>
          <p:cNvPr id="9" name="Pijl rechts 8"/>
          <p:cNvSpPr/>
          <p:nvPr/>
        </p:nvSpPr>
        <p:spPr>
          <a:xfrm>
            <a:off x="6294120" y="5532178"/>
            <a:ext cx="1082040" cy="484632"/>
          </a:xfrm>
          <a:prstGeom prst="leftArrow">
            <a:avLst/>
          </a:prstGeom>
          <a:solidFill>
            <a:srgbClr val="2B6B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€€€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9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2770049"/>
            <a:ext cx="5296795" cy="4087952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7804" y="2846758"/>
            <a:ext cx="4936874" cy="997218"/>
          </a:xfrm>
          <a:solidFill>
            <a:srgbClr val="4DAC24"/>
          </a:solidFill>
        </p:spPr>
        <p:txBody>
          <a:bodyPr anchor="ctr">
            <a:normAutofit fontScale="90000"/>
          </a:bodyPr>
          <a:lstStyle/>
          <a:p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b="1" dirty="0">
                <a:latin typeface="+mn-lt"/>
              </a:rPr>
              <a:t/>
            </a:r>
            <a:br>
              <a:rPr lang="nl-NL" b="1" dirty="0">
                <a:latin typeface="+mn-lt"/>
              </a:rPr>
            </a:br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sz="2667" b="1" dirty="0" smtClean="0">
                <a:solidFill>
                  <a:srgbClr val="FFFFFF"/>
                </a:solidFill>
                <a:latin typeface="+mn-lt"/>
              </a:rPr>
              <a:t>Deze bijeenkomst is de ondernemersvereniging Besterd</a:t>
            </a:r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b="1" dirty="0" smtClean="0">
                <a:latin typeface="+mn-lt"/>
              </a:rPr>
              <a:t/>
            </a:r>
            <a:br>
              <a:rPr lang="nl-NL" b="1" dirty="0" smtClean="0">
                <a:latin typeface="+mn-lt"/>
              </a:rPr>
            </a:br>
            <a:r>
              <a:rPr lang="nl-NL" b="1" dirty="0">
                <a:latin typeface="+mn-lt"/>
              </a:rPr>
              <a:t/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3843976"/>
            <a:ext cx="49368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dirty="0" smtClean="0">
                <a:solidFill>
                  <a:srgbClr val="FFFFFF"/>
                </a:solidFill>
              </a:rPr>
              <a:t>Wat doet de ondernemersvereniging</a:t>
            </a:r>
          </a:p>
          <a:p>
            <a:pPr lvl="1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	2 grote evenementen</a:t>
            </a:r>
          </a:p>
          <a:p>
            <a:pPr lvl="1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	2 seizoenevenementen</a:t>
            </a:r>
          </a:p>
          <a:p>
            <a:pPr lvl="1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	Straatbeeld en routing</a:t>
            </a:r>
          </a:p>
          <a:p>
            <a:pPr lvl="1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	Feestverlichting</a:t>
            </a:r>
          </a:p>
          <a:p>
            <a:pPr lvl="1">
              <a:buFont typeface="Arial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	Algemene kosten</a:t>
            </a:r>
          </a:p>
          <a:p>
            <a:endParaRPr lang="nl-NL" sz="1600" b="1" dirty="0" smtClean="0">
              <a:solidFill>
                <a:srgbClr val="FFFFFF"/>
              </a:solidFill>
            </a:endParaRPr>
          </a:p>
          <a:p>
            <a:pPr marL="342900" indent="-342900">
              <a:buAutoNum type="arabicPeriod" startAt="2"/>
            </a:pPr>
            <a:r>
              <a:rPr lang="nl-NL" sz="1600" b="1" dirty="0" smtClean="0">
                <a:solidFill>
                  <a:srgbClr val="FFFFFF"/>
                </a:solidFill>
              </a:rPr>
              <a:t>Wat doet de Stichting </a:t>
            </a:r>
            <a:r>
              <a:rPr lang="nl-NL" sz="1600" b="1" dirty="0" err="1" smtClean="0">
                <a:solidFill>
                  <a:srgbClr val="FFFFFF"/>
                </a:solidFill>
              </a:rPr>
              <a:t>Tilburgse</a:t>
            </a:r>
            <a:r>
              <a:rPr lang="nl-NL" sz="1600" b="1" dirty="0" smtClean="0">
                <a:solidFill>
                  <a:srgbClr val="FFFFFF"/>
                </a:solidFill>
              </a:rPr>
              <a:t> Linten </a:t>
            </a:r>
            <a:r>
              <a:rPr lang="nl-NL" sz="1600" b="1" dirty="0" err="1" smtClean="0">
                <a:solidFill>
                  <a:srgbClr val="FFFFFF"/>
                </a:solidFill>
              </a:rPr>
              <a:t>Korvel</a:t>
            </a:r>
            <a:r>
              <a:rPr lang="nl-NL" sz="1600" b="1" dirty="0" smtClean="0">
                <a:solidFill>
                  <a:srgbClr val="FFFFFF"/>
                </a:solidFill>
              </a:rPr>
              <a:t> en </a:t>
            </a:r>
            <a:r>
              <a:rPr lang="nl-NL" sz="1600" b="1" dirty="0" err="1" smtClean="0">
                <a:solidFill>
                  <a:srgbClr val="FFFFFF"/>
                </a:solidFill>
              </a:rPr>
              <a:t>Besterd</a:t>
            </a:r>
            <a:r>
              <a:rPr lang="nl-NL" sz="1600" b="1" dirty="0" smtClean="0">
                <a:solidFill>
                  <a:srgbClr val="FFFFFF"/>
                </a:solidFill>
              </a:rPr>
              <a:t> </a:t>
            </a:r>
            <a:r>
              <a:rPr lang="nl-NL" sz="1600" dirty="0" smtClean="0">
                <a:solidFill>
                  <a:srgbClr val="FFFFFF"/>
                </a:solidFill>
              </a:rPr>
              <a:t>(Er komt in het eerste kwartaal een bijeenkomst voor de eigenaren)</a:t>
            </a:r>
          </a:p>
          <a:p>
            <a:pPr marL="285750" indent="-285750">
              <a:buFont typeface="Arial" charset="0"/>
              <a:buChar char="•"/>
            </a:pPr>
            <a:endParaRPr lang="nl-NL" sz="1600" b="1" dirty="0" smtClean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nl-NL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04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3937730"/>
            <a:ext cx="5296795" cy="292027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7804" y="4159317"/>
            <a:ext cx="4936874" cy="99721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Straatbeeld en routing: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hthoek 4"/>
          <p:cNvSpPr/>
          <p:nvPr/>
        </p:nvSpPr>
        <p:spPr>
          <a:xfrm>
            <a:off x="1617804" y="4551402"/>
            <a:ext cx="493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Sfeerverlichting: </a:t>
            </a:r>
            <a:r>
              <a:rPr lang="nl-NL" sz="1600" dirty="0" smtClean="0">
                <a:solidFill>
                  <a:srgbClr val="FFFFFF"/>
                </a:solidFill>
              </a:rPr>
              <a:t>5 jaar contract is voorbij. Nu alleen kosten opslag en ophangen. Ruimte voor nieuwe vormen van aankleding van de straat (banieren, meer feestverlichting?)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err="1" smtClean="0">
                <a:solidFill>
                  <a:srgbClr val="FFFFFF"/>
                </a:solidFill>
              </a:rPr>
              <a:t>Citybikes</a:t>
            </a:r>
            <a:r>
              <a:rPr lang="nl-NL" sz="1600" b="1" dirty="0" smtClean="0">
                <a:solidFill>
                  <a:srgbClr val="FFFFFF"/>
                </a:solidFill>
              </a:rPr>
              <a:t>: </a:t>
            </a:r>
            <a:r>
              <a:rPr lang="nl-NL" sz="1600" dirty="0" err="1" smtClean="0">
                <a:solidFill>
                  <a:srgbClr val="FFFFFF"/>
                </a:solidFill>
              </a:rPr>
              <a:t>Pilot</a:t>
            </a:r>
            <a:r>
              <a:rPr lang="nl-NL" sz="1600" dirty="0" smtClean="0">
                <a:solidFill>
                  <a:srgbClr val="FFFFFF"/>
                </a:solidFill>
              </a:rPr>
              <a:t> start eerste kwartaal 2018 voor een jaar. Leenfietsen, 6 stuks met 8 plaatsen in de Gasthuisstraat.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18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3537138"/>
            <a:ext cx="5296795" cy="3320862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17804" y="3767265"/>
            <a:ext cx="4936874" cy="997218"/>
          </a:xfrm>
          <a:prstGeom prst="rect">
            <a:avLst/>
          </a:prstGeom>
          <a:solidFill>
            <a:srgbClr val="FD6126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Evenementen en acties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4551402"/>
            <a:ext cx="493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Ronde van de </a:t>
            </a:r>
            <a:r>
              <a:rPr lang="nl-NL" sz="1600" b="1" dirty="0" err="1" smtClean="0">
                <a:solidFill>
                  <a:schemeClr val="bg1"/>
                </a:solidFill>
              </a:rPr>
              <a:t>Besterd</a:t>
            </a:r>
            <a:r>
              <a:rPr lang="nl-NL" sz="1600" dirty="0" smtClean="0">
                <a:solidFill>
                  <a:schemeClr val="bg1"/>
                </a:solidFill>
              </a:rPr>
              <a:t>: Conform 2017, </a:t>
            </a:r>
            <a:r>
              <a:rPr lang="nl-NL" sz="1600" dirty="0" err="1" smtClean="0">
                <a:solidFill>
                  <a:schemeClr val="bg1"/>
                </a:solidFill>
              </a:rPr>
              <a:t>Rolf</a:t>
            </a:r>
            <a:r>
              <a:rPr lang="nl-NL" sz="1600" dirty="0" smtClean="0">
                <a:solidFill>
                  <a:schemeClr val="bg1"/>
                </a:solidFill>
              </a:rPr>
              <a:t> </a:t>
            </a:r>
            <a:r>
              <a:rPr lang="nl-NL" sz="1600" dirty="0" err="1" smtClean="0">
                <a:solidFill>
                  <a:schemeClr val="bg1"/>
                </a:solidFill>
              </a:rPr>
              <a:t>Adriaansen</a:t>
            </a:r>
            <a:r>
              <a:rPr lang="nl-NL" sz="1600" dirty="0" smtClean="0">
                <a:solidFill>
                  <a:schemeClr val="bg1"/>
                </a:solidFill>
              </a:rPr>
              <a:t> projectleider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Heel </a:t>
            </a:r>
            <a:r>
              <a:rPr lang="nl-NL" sz="1600" b="1" dirty="0" err="1" smtClean="0">
                <a:solidFill>
                  <a:schemeClr val="bg1"/>
                </a:solidFill>
              </a:rPr>
              <a:t>Besterd</a:t>
            </a:r>
            <a:r>
              <a:rPr lang="nl-NL" sz="1600" b="1" dirty="0" smtClean="0">
                <a:solidFill>
                  <a:schemeClr val="bg1"/>
                </a:solidFill>
              </a:rPr>
              <a:t> Bakt</a:t>
            </a:r>
            <a:r>
              <a:rPr lang="nl-NL" sz="1600" dirty="0" smtClean="0">
                <a:solidFill>
                  <a:schemeClr val="bg1"/>
                </a:solidFill>
              </a:rPr>
              <a:t>: Conform 2017, </a:t>
            </a:r>
            <a:r>
              <a:rPr lang="nl-NL" sz="1600" dirty="0" err="1" smtClean="0">
                <a:solidFill>
                  <a:schemeClr val="bg1"/>
                </a:solidFill>
              </a:rPr>
              <a:t>Rolf</a:t>
            </a:r>
            <a:r>
              <a:rPr lang="nl-NL" sz="1600" dirty="0" smtClean="0">
                <a:solidFill>
                  <a:schemeClr val="bg1"/>
                </a:solidFill>
              </a:rPr>
              <a:t> </a:t>
            </a:r>
            <a:r>
              <a:rPr lang="nl-NL" sz="1600" dirty="0" err="1" smtClean="0">
                <a:solidFill>
                  <a:schemeClr val="bg1"/>
                </a:solidFill>
              </a:rPr>
              <a:t>Adriaansen</a:t>
            </a:r>
            <a:r>
              <a:rPr lang="nl-NL" sz="1600" dirty="0" smtClean="0">
                <a:solidFill>
                  <a:schemeClr val="bg1"/>
                </a:solidFill>
              </a:rPr>
              <a:t> projectleider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2 seizoenevenementen </a:t>
            </a:r>
            <a:r>
              <a:rPr lang="nl-NL" sz="1600" dirty="0" smtClean="0">
                <a:solidFill>
                  <a:schemeClr val="bg1"/>
                </a:solidFill>
              </a:rPr>
              <a:t>:  Ballonnenactie en de Smakelijke Decembermaand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</a:rPr>
              <a:t>4 Lintenpagina's ter promotie voor de 2 grote en 2 kleine evenementen 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59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402785" y="3162116"/>
            <a:ext cx="5296795" cy="3695883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7804" y="3366673"/>
            <a:ext cx="4936874" cy="1397809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Veiligheid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hthoek 4"/>
          <p:cNvSpPr/>
          <p:nvPr/>
        </p:nvSpPr>
        <p:spPr>
          <a:xfrm>
            <a:off x="1617804" y="3928137"/>
            <a:ext cx="49368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nl-NL" sz="1600" b="1" dirty="0" smtClean="0">
              <a:solidFill>
                <a:srgbClr val="FFFFFF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Platform </a:t>
            </a:r>
            <a:r>
              <a:rPr lang="nl-NL" sz="1600" b="1" dirty="0" err="1" smtClean="0">
                <a:solidFill>
                  <a:srgbClr val="FFFFFF"/>
                </a:solidFill>
              </a:rPr>
              <a:t>Besterd</a:t>
            </a:r>
            <a:r>
              <a:rPr lang="nl-NL" sz="1600" b="1" dirty="0" smtClean="0">
                <a:solidFill>
                  <a:srgbClr val="FFFFFF"/>
                </a:solidFill>
              </a:rPr>
              <a:t> voor leefbaarheids- en veiligheidsvraagstukken. OV is deelnemer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2 maal per jaar een schouw met gemeente en handhaving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Integrale </a:t>
            </a:r>
            <a:r>
              <a:rPr lang="nl-NL" sz="1600" b="1" dirty="0" err="1" smtClean="0">
                <a:solidFill>
                  <a:srgbClr val="FFFFFF"/>
                </a:solidFill>
              </a:rPr>
              <a:t>handhavingsactie</a:t>
            </a:r>
            <a:r>
              <a:rPr lang="nl-NL" sz="1600" b="1" dirty="0" smtClean="0">
                <a:solidFill>
                  <a:srgbClr val="FFFFFF"/>
                </a:solidFill>
              </a:rPr>
              <a:t> in 2017. Politie, belastingdienst, gemeente.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Denk aan de Buiten </a:t>
            </a:r>
            <a:r>
              <a:rPr lang="nl-NL" sz="1600" b="1" dirty="0" err="1" smtClean="0">
                <a:solidFill>
                  <a:srgbClr val="FFFFFF"/>
                </a:solidFill>
              </a:rPr>
              <a:t>Beterapp</a:t>
            </a:r>
            <a:r>
              <a:rPr lang="nl-NL" sz="1600" b="1" dirty="0" smtClean="0">
                <a:solidFill>
                  <a:srgbClr val="FFFFFF"/>
                </a:solidFill>
              </a:rPr>
              <a:t> voor meldingen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Sluit je aan bij de </a:t>
            </a:r>
            <a:r>
              <a:rPr lang="nl-NL" sz="1600" b="1" dirty="0" err="1" smtClean="0">
                <a:solidFill>
                  <a:srgbClr val="FFFFFF"/>
                </a:solidFill>
              </a:rPr>
              <a:t>Veiligheidsapp</a:t>
            </a:r>
            <a:r>
              <a:rPr lang="nl-NL" sz="1600" b="1" dirty="0" smtClean="0">
                <a:solidFill>
                  <a:srgbClr val="FFFFFF"/>
                </a:solidFill>
              </a:rPr>
              <a:t> ondernemers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Melden, melden, melden.</a:t>
            </a:r>
          </a:p>
          <a:p>
            <a:pPr marL="342900" indent="-342900">
              <a:buFont typeface="Arial" charset="0"/>
              <a:buChar char="•"/>
            </a:pPr>
            <a:endParaRPr lang="nl-NL" sz="1600" b="1" dirty="0" smtClean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402785" y="4883808"/>
            <a:ext cx="5296795" cy="1974191"/>
          </a:xfrm>
          <a:prstGeom prst="rect">
            <a:avLst/>
          </a:prstGeom>
          <a:solidFill>
            <a:srgbClr val="ED22BB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7804" y="5071317"/>
            <a:ext cx="4936874" cy="1397809"/>
          </a:xfrm>
          <a:prstGeom prst="rect">
            <a:avLst/>
          </a:prstGeom>
          <a:solidFill>
            <a:srgbClr val="ED22BB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 sz="2400" b="1" dirty="0" smtClean="0">
                <a:solidFill>
                  <a:srgbClr val="FFFFFF"/>
                </a:solidFill>
              </a:rPr>
              <a:t>Algemene kosten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hthoek 4"/>
          <p:cNvSpPr/>
          <p:nvPr/>
        </p:nvSpPr>
        <p:spPr>
          <a:xfrm>
            <a:off x="1617804" y="5710561"/>
            <a:ext cx="493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solidFill>
                  <a:srgbClr val="FFFFFF"/>
                </a:solidFill>
              </a:rPr>
              <a:t>Bankkosten, boekhouding, vergaderkosten, drukwerk, website en </a:t>
            </a:r>
            <a:r>
              <a:rPr lang="nl-NL" sz="1600" b="1" dirty="0" err="1" smtClean="0">
                <a:solidFill>
                  <a:srgbClr val="FFFFFF"/>
                </a:solidFill>
              </a:rPr>
              <a:t>Facebook</a:t>
            </a:r>
            <a:r>
              <a:rPr lang="nl-NL" sz="1600" b="1" dirty="0" smtClean="0">
                <a:solidFill>
                  <a:srgbClr val="FFFFFF"/>
                </a:solidFill>
              </a:rPr>
              <a:t> voor de evenementen HBB en Ronde van de </a:t>
            </a:r>
            <a:r>
              <a:rPr lang="nl-NL" sz="1600" b="1" dirty="0" err="1" smtClean="0">
                <a:solidFill>
                  <a:srgbClr val="FFFFFF"/>
                </a:solidFill>
              </a:rPr>
              <a:t>Besterd</a:t>
            </a:r>
            <a:r>
              <a:rPr lang="nl-NL" sz="1600" b="1" dirty="0" smtClean="0">
                <a:solidFill>
                  <a:srgbClr val="FFFFFF"/>
                </a:solidFill>
              </a:rPr>
              <a:t> </a:t>
            </a:r>
            <a:r>
              <a:rPr lang="nl-NL" sz="1600" b="1" dirty="0" err="1" smtClean="0">
                <a:solidFill>
                  <a:srgbClr val="FFFFFF"/>
                </a:solidFill>
              </a:rPr>
              <a:t>etc.</a:t>
            </a:r>
            <a:endParaRPr lang="nl-NL" sz="1600" b="1" dirty="0" smtClean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27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3918857"/>
            <a:ext cx="12191999" cy="29391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2228815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74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02785" y="2770049"/>
            <a:ext cx="5296795" cy="4087952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17804" y="2846758"/>
            <a:ext cx="4936874" cy="997218"/>
          </a:xfrm>
          <a:prstGeom prst="rect">
            <a:avLst/>
          </a:prstGeom>
          <a:solidFill>
            <a:srgbClr val="4DAC2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Marketing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en Communicatie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hthoek 4"/>
          <p:cNvSpPr/>
          <p:nvPr/>
        </p:nvSpPr>
        <p:spPr>
          <a:xfrm>
            <a:off x="1617804" y="3994384"/>
            <a:ext cx="4936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Website</a:t>
            </a:r>
            <a:r>
              <a:rPr lang="nl-NL" sz="1600" dirty="0" smtClean="0">
                <a:solidFill>
                  <a:srgbClr val="FFFFFF"/>
                </a:solidFill>
              </a:rPr>
              <a:t>: alle ondernemers aangesloten, alle evenementen aparte pagina, informatie voor startende ondernemers, gevestigde ondernemers en eigenaren.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err="1" smtClean="0">
                <a:solidFill>
                  <a:srgbClr val="FFFFFF"/>
                </a:solidFill>
              </a:rPr>
              <a:t>Facebook</a:t>
            </a:r>
            <a:r>
              <a:rPr lang="nl-NL" sz="1600" dirty="0" smtClean="0">
                <a:solidFill>
                  <a:srgbClr val="FFFFFF"/>
                </a:solidFill>
              </a:rPr>
              <a:t>: minimaal 2 berichten per week, alle nieuwe ondernemers krijgen een bericht.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b="1" dirty="0" smtClean="0">
                <a:solidFill>
                  <a:srgbClr val="FFFFFF"/>
                </a:solidFill>
              </a:rPr>
              <a:t>Nieuwsbrieven</a:t>
            </a:r>
            <a:r>
              <a:rPr lang="nl-NL" sz="1600" dirty="0" smtClean="0">
                <a:solidFill>
                  <a:srgbClr val="FFFFFF"/>
                </a:solidFill>
              </a:rPr>
              <a:t>: minimaal 1 maal per maand met informatie voor ondernemers en eigenaren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 dirty="0" smtClean="0">
                <a:solidFill>
                  <a:srgbClr val="FFFFFF"/>
                </a:solidFill>
              </a:rPr>
              <a:t>Nieuw logo, nieuwe huisstijl en alle communicatie gaat in dezelfde stijl (posters, FB, advertenties)</a:t>
            </a:r>
            <a:endParaRPr 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83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5943</TotalTime>
  <Words>873</Words>
  <Application>Microsoft Macintosh PowerPoint</Application>
  <PresentationFormat>Custom</PresentationFormat>
  <Paragraphs>115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Besterd in cijfers    </vt:lpstr>
      <vt:lpstr>Slide 2</vt:lpstr>
      <vt:lpstr>    Deze bijeenkomst is de ondernemersvereniging Besterd   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emmy nieuwesteeg</dc:creator>
  <cp:lastModifiedBy>marc</cp:lastModifiedBy>
  <cp:revision>65</cp:revision>
  <dcterms:created xsi:type="dcterms:W3CDTF">2018-01-15T11:35:22Z</dcterms:created>
  <dcterms:modified xsi:type="dcterms:W3CDTF">2018-01-16T08:14:00Z</dcterms:modified>
</cp:coreProperties>
</file>